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324" r:id="rId2"/>
    <p:sldId id="325" r:id="rId3"/>
    <p:sldId id="326" r:id="rId4"/>
    <p:sldId id="328" r:id="rId5"/>
    <p:sldId id="336" r:id="rId6"/>
    <p:sldId id="337" r:id="rId7"/>
    <p:sldId id="332" r:id="rId8"/>
    <p:sldId id="340" r:id="rId9"/>
    <p:sldId id="331" r:id="rId10"/>
    <p:sldId id="339" r:id="rId11"/>
    <p:sldId id="333" r:id="rId12"/>
    <p:sldId id="338"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E1E1E1"/>
    <a:srgbClr val="262626"/>
    <a:srgbClr val="595959"/>
    <a:srgbClr val="E3E3E3"/>
    <a:srgbClr val="F9F9F9"/>
    <a:srgbClr val="FFD302"/>
    <a:srgbClr val="D4D4D4"/>
    <a:srgbClr val="3232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autoAdjust="0"/>
    <p:restoredTop sz="96433" autoAdjust="0"/>
  </p:normalViewPr>
  <p:slideViewPr>
    <p:cSldViewPr snapToGrid="0" snapToObjects="1">
      <p:cViewPr varScale="1">
        <p:scale>
          <a:sx n="77" d="100"/>
          <a:sy n="77" d="100"/>
        </p:scale>
        <p:origin x="114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6/23/2015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3812901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Appendex</a:t>
            </a:r>
            <a:r>
              <a:rPr lang="en-US" dirty="0" smtClean="0"/>
              <a:t>: microfluidic</a:t>
            </a:r>
            <a:r>
              <a:rPr lang="en-US" baseline="0" dirty="0" smtClean="0"/>
              <a:t> channel</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73439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7785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dirty="0"/>
          </a:p>
        </p:txBody>
      </p:sp>
    </p:spTree>
    <p:extLst>
      <p:ext uri="{BB962C8B-B14F-4D97-AF65-F5344CB8AC3E}">
        <p14:creationId xmlns:p14="http://schemas.microsoft.com/office/powerpoint/2010/main" val="1104303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6/23/2015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6/23/2015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6/23/2015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6/23/2015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6/23/2015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6/23/2015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wmf"/></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wmf"/></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5665" t="10780" r="40365" b="11621"/>
          <a:stretch/>
        </p:blipFill>
        <p:spPr>
          <a:xfrm>
            <a:off x="4522028" y="1486177"/>
            <a:ext cx="4555468" cy="438117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28165" y="1460018"/>
            <a:ext cx="4461163" cy="4483370"/>
          </a:xfrm>
          <a:prstGeom prst="rect">
            <a:avLst/>
          </a:prstGeom>
        </p:spPr>
      </p:pic>
      <p:sp>
        <p:nvSpPr>
          <p:cNvPr id="2" name="TextBox 1"/>
          <p:cNvSpPr txBox="1"/>
          <p:nvPr/>
        </p:nvSpPr>
        <p:spPr>
          <a:xfrm>
            <a:off x="92840"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31728"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83424"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540678" y="4262663"/>
            <a:ext cx="380335" cy="941832"/>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776947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644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r="53403" b="554"/>
          <a:stretch/>
        </p:blipFill>
        <p:spPr>
          <a:xfrm>
            <a:off x="2746162" y="1936934"/>
            <a:ext cx="4330670" cy="4418791"/>
          </a:xfrm>
          <a:prstGeom prst="rect">
            <a:avLst/>
          </a:prstGeom>
        </p:spPr>
      </p:pic>
      <p:grpSp>
        <p:nvGrpSpPr>
          <p:cNvPr id="5" name="Group 4"/>
          <p:cNvGrpSpPr/>
          <p:nvPr/>
        </p:nvGrpSpPr>
        <p:grpSpPr>
          <a:xfrm>
            <a:off x="3282718" y="2575516"/>
            <a:ext cx="3799478" cy="3776125"/>
            <a:chOff x="3324643" y="2543276"/>
            <a:chExt cx="3901917" cy="3596886"/>
          </a:xfrm>
        </p:grpSpPr>
        <p:sp>
          <p:nvSpPr>
            <p:cNvPr id="6" name="Rectangle 5"/>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4" name="TextBox 13"/>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5" name="TextBox 14"/>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sp>
        <p:nvSpPr>
          <p:cNvPr id="16" name="TextBox 15"/>
          <p:cNvSpPr txBox="1"/>
          <p:nvPr/>
        </p:nvSpPr>
        <p:spPr>
          <a:xfrm>
            <a:off x="1433167" y="2017058"/>
            <a:ext cx="1354858" cy="4381264"/>
          </a:xfrm>
          <a:prstGeom prst="rect">
            <a:avLst/>
          </a:prstGeom>
          <a:noFill/>
        </p:spPr>
        <p:txBody>
          <a:bodyPr wrap="none" rtlCol="0">
            <a:spAutoFit/>
          </a:bodyPr>
          <a:lstStyle/>
          <a:p>
            <a:pPr algn="r">
              <a:lnSpc>
                <a:spcPts val="2100"/>
              </a:lnSpc>
            </a:pPr>
            <a:r>
              <a:rPr lang="en-US" sz="1400" dirty="0" smtClean="0">
                <a:solidFill>
                  <a:srgbClr val="1F77B4"/>
                </a:solidFill>
              </a:rPr>
              <a:t>Circularity</a:t>
            </a:r>
            <a:endParaRPr lang="en-US" sz="1400" dirty="0">
              <a:solidFill>
                <a:srgbClr val="1F77B4"/>
              </a:solidFill>
            </a:endParaRPr>
          </a:p>
          <a:p>
            <a:pPr algn="r">
              <a:lnSpc>
                <a:spcPts val="2100"/>
              </a:lnSpc>
            </a:pPr>
            <a:r>
              <a:rPr lang="en-US" sz="1400" dirty="0" smtClean="0">
                <a:solidFill>
                  <a:srgbClr val="1F77B4"/>
                </a:solidFill>
              </a:rPr>
              <a:t>Orientation</a:t>
            </a:r>
            <a:endParaRPr lang="en-US" sz="1400" dirty="0">
              <a:solidFill>
                <a:srgbClr val="1F77B4"/>
              </a:solidFill>
            </a:endParaRPr>
          </a:p>
          <a:p>
            <a:pPr algn="r">
              <a:lnSpc>
                <a:spcPts val="2100"/>
              </a:lnSpc>
            </a:pPr>
            <a:r>
              <a:rPr lang="en-US" sz="1400" dirty="0" smtClean="0">
                <a:solidFill>
                  <a:srgbClr val="1F77B4"/>
                </a:solidFill>
              </a:rPr>
              <a:t>Diameter-RB</a:t>
            </a:r>
            <a:endParaRPr lang="en-US" sz="1400" dirty="0">
              <a:solidFill>
                <a:srgbClr val="1F77B4"/>
              </a:solidFill>
            </a:endParaRPr>
          </a:p>
          <a:p>
            <a:pPr algn="r">
              <a:lnSpc>
                <a:spcPts val="2100"/>
              </a:lnSpc>
            </a:pPr>
            <a:r>
              <a:rPr lang="en-US" sz="1400" dirty="0" smtClean="0">
                <a:solidFill>
                  <a:srgbClr val="1F77B4"/>
                </a:solidFill>
              </a:rPr>
              <a:t>Diameter-FL</a:t>
            </a:r>
            <a:endParaRPr lang="en-US" sz="1400" dirty="0">
              <a:solidFill>
                <a:srgbClr val="1F77B4"/>
              </a:solidFill>
            </a:endParaRPr>
          </a:p>
          <a:p>
            <a:pPr algn="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2100"/>
              </a:lnSpc>
            </a:pPr>
            <a:r>
              <a:rPr lang="en-US" sz="1400" dirty="0" smtClean="0">
                <a:solidFill>
                  <a:srgbClr val="1F77B4"/>
                </a:solidFill>
              </a:rPr>
              <a:t>Perimeter</a:t>
            </a:r>
            <a:endParaRPr lang="en-US" sz="1400" dirty="0">
              <a:solidFill>
                <a:srgbClr val="1F77B4"/>
              </a:solidFill>
            </a:endParaRPr>
          </a:p>
          <a:p>
            <a:pPr algn="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2100"/>
              </a:lnSpc>
            </a:pPr>
            <a:r>
              <a:rPr lang="en-US" sz="1400" dirty="0" smtClean="0">
                <a:solidFill>
                  <a:srgbClr val="FF7F0E"/>
                </a:solidFill>
              </a:rPr>
              <a:t>OPD-1</a:t>
            </a:r>
            <a:endParaRPr lang="en-US" sz="1400" dirty="0">
              <a:solidFill>
                <a:srgbClr val="FF7F0E"/>
              </a:solidFill>
            </a:endParaRPr>
          </a:p>
          <a:p>
            <a:pPr algn="r">
              <a:lnSpc>
                <a:spcPts val="2100"/>
              </a:lnSpc>
            </a:pPr>
            <a:r>
              <a:rPr lang="en-US" sz="1400" dirty="0" smtClean="0">
                <a:solidFill>
                  <a:srgbClr val="FF7F0E"/>
                </a:solidFill>
              </a:rPr>
              <a:t>OPD-2</a:t>
            </a:r>
            <a:endParaRPr lang="en-US" sz="1400" dirty="0">
              <a:solidFill>
                <a:srgbClr val="FF7F0E"/>
              </a:solidFill>
            </a:endParaRPr>
          </a:p>
          <a:p>
            <a:pPr algn="r">
              <a:lnSpc>
                <a:spcPts val="2100"/>
              </a:lnSpc>
            </a:pPr>
            <a:r>
              <a:rPr lang="en-US" sz="1400" dirty="0">
                <a:solidFill>
                  <a:srgbClr val="FF7F0E"/>
                </a:solidFill>
              </a:rPr>
              <a:t>Refractive Index</a:t>
            </a:r>
          </a:p>
          <a:p>
            <a:pPr algn="r">
              <a:lnSpc>
                <a:spcPts val="2100"/>
              </a:lnSpc>
            </a:pPr>
            <a:r>
              <a:rPr lang="en-US" sz="1400" dirty="0" smtClean="0">
                <a:solidFill>
                  <a:srgbClr val="2CA02C"/>
                </a:solidFill>
              </a:rPr>
              <a:t>Absorption-1</a:t>
            </a:r>
            <a:endParaRPr lang="en-US" sz="1400" dirty="0">
              <a:solidFill>
                <a:srgbClr val="2CA02C"/>
              </a:solidFill>
            </a:endParaRPr>
          </a:p>
          <a:p>
            <a:pPr algn="r">
              <a:lnSpc>
                <a:spcPts val="2100"/>
              </a:lnSpc>
            </a:pPr>
            <a:r>
              <a:rPr lang="en-US" sz="1400" dirty="0" smtClean="0">
                <a:solidFill>
                  <a:srgbClr val="2CA02C"/>
                </a:solidFill>
              </a:rPr>
              <a:t>Absorption-2</a:t>
            </a:r>
            <a:endParaRPr lang="en-US" sz="1400" dirty="0">
              <a:solidFill>
                <a:srgbClr val="2CA02C"/>
              </a:solidFill>
            </a:endParaRPr>
          </a:p>
          <a:p>
            <a:pPr algn="r">
              <a:lnSpc>
                <a:spcPts val="2100"/>
              </a:lnSpc>
            </a:pPr>
            <a:r>
              <a:rPr lang="en-US" sz="1400" dirty="0" smtClean="0">
                <a:solidFill>
                  <a:srgbClr val="2CA02C"/>
                </a:solidFill>
              </a:rPr>
              <a:t>Scattering-1</a:t>
            </a:r>
            <a:endParaRPr lang="en-US" sz="1400" dirty="0">
              <a:solidFill>
                <a:srgbClr val="2CA02C"/>
              </a:solidFill>
            </a:endParaRPr>
          </a:p>
          <a:p>
            <a:pPr algn="r">
              <a:lnSpc>
                <a:spcPts val="2100"/>
              </a:lnSpc>
            </a:pPr>
            <a:r>
              <a:rPr lang="en-US" sz="1400" dirty="0" smtClean="0">
                <a:solidFill>
                  <a:srgbClr val="2CA02C"/>
                </a:solidFill>
              </a:rPr>
              <a:t>Scattering-2</a:t>
            </a:r>
            <a:endParaRPr lang="en-US" sz="1400" dirty="0">
              <a:solidFill>
                <a:srgbClr val="2CA02C"/>
              </a:solidFill>
            </a:endParaRPr>
          </a:p>
        </p:txBody>
      </p:sp>
      <p:sp>
        <p:nvSpPr>
          <p:cNvPr id="17" name="TextBox 16"/>
          <p:cNvSpPr txBox="1"/>
          <p:nvPr/>
        </p:nvSpPr>
        <p:spPr>
          <a:xfrm rot="5400000" flipV="1">
            <a:off x="4241838" y="-779189"/>
            <a:ext cx="1354858" cy="4381264"/>
          </a:xfrm>
          <a:prstGeom prst="rect">
            <a:avLst/>
          </a:prstGeom>
          <a:noFill/>
        </p:spPr>
        <p:txBody>
          <a:bodyPr wrap="none" rtlCol="0">
            <a:spAutoFit/>
          </a:bodyPr>
          <a:lstStyle/>
          <a:p>
            <a:pPr>
              <a:lnSpc>
                <a:spcPts val="2100"/>
              </a:lnSpc>
            </a:pPr>
            <a:r>
              <a:rPr lang="en-US" sz="1400" dirty="0" smtClean="0">
                <a:solidFill>
                  <a:srgbClr val="1F77B4"/>
                </a:solidFill>
              </a:rPr>
              <a:t>Circularity</a:t>
            </a:r>
            <a:endParaRPr lang="en-US" sz="1400" dirty="0">
              <a:solidFill>
                <a:srgbClr val="1F77B4"/>
              </a:solidFill>
            </a:endParaRPr>
          </a:p>
          <a:p>
            <a:pPr>
              <a:lnSpc>
                <a:spcPts val="2100"/>
              </a:lnSpc>
            </a:pPr>
            <a:r>
              <a:rPr lang="en-US" sz="1400" dirty="0" smtClean="0">
                <a:solidFill>
                  <a:srgbClr val="1F77B4"/>
                </a:solidFill>
              </a:rPr>
              <a:t>Orientation</a:t>
            </a:r>
            <a:endParaRPr lang="en-US" sz="1400" dirty="0">
              <a:solidFill>
                <a:srgbClr val="1F77B4"/>
              </a:solidFill>
            </a:endParaRPr>
          </a:p>
          <a:p>
            <a:pPr>
              <a:lnSpc>
                <a:spcPts val="2100"/>
              </a:lnSpc>
            </a:pPr>
            <a:r>
              <a:rPr lang="en-US" sz="1400" dirty="0" smtClean="0">
                <a:solidFill>
                  <a:srgbClr val="1F77B4"/>
                </a:solidFill>
              </a:rPr>
              <a:t>Diameter-RB</a:t>
            </a:r>
            <a:endParaRPr lang="en-US" sz="1400" dirty="0">
              <a:solidFill>
                <a:srgbClr val="1F77B4"/>
              </a:solidFill>
            </a:endParaRPr>
          </a:p>
          <a:p>
            <a:pPr>
              <a:lnSpc>
                <a:spcPts val="2100"/>
              </a:lnSpc>
            </a:pPr>
            <a:r>
              <a:rPr lang="en-US" sz="1400" dirty="0" smtClean="0">
                <a:solidFill>
                  <a:srgbClr val="1F77B4"/>
                </a:solidFill>
              </a:rPr>
              <a:t>Diameter-FL</a:t>
            </a:r>
            <a:endParaRPr lang="en-US" sz="1400" dirty="0">
              <a:solidFill>
                <a:srgbClr val="1F77B4"/>
              </a:solidFill>
            </a:endParaRPr>
          </a:p>
          <a:p>
            <a:pP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2100"/>
              </a:lnSpc>
            </a:pPr>
            <a:r>
              <a:rPr lang="en-US" sz="1400" dirty="0" smtClean="0">
                <a:solidFill>
                  <a:srgbClr val="1F77B4"/>
                </a:solidFill>
              </a:rPr>
              <a:t>Perimeter</a:t>
            </a:r>
            <a:endParaRPr lang="en-US" sz="1400" dirty="0">
              <a:solidFill>
                <a:srgbClr val="1F77B4"/>
              </a:solidFill>
            </a:endParaRPr>
          </a:p>
          <a:p>
            <a:pP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2100"/>
              </a:lnSpc>
            </a:pPr>
            <a:r>
              <a:rPr lang="en-US" sz="1400" dirty="0" smtClean="0">
                <a:solidFill>
                  <a:srgbClr val="FF7F0E"/>
                </a:solidFill>
              </a:rPr>
              <a:t>OPD-1</a:t>
            </a:r>
            <a:endParaRPr lang="en-US" sz="1400" dirty="0">
              <a:solidFill>
                <a:srgbClr val="FF7F0E"/>
              </a:solidFill>
            </a:endParaRPr>
          </a:p>
          <a:p>
            <a:pPr>
              <a:lnSpc>
                <a:spcPts val="2100"/>
              </a:lnSpc>
            </a:pPr>
            <a:r>
              <a:rPr lang="en-US" sz="1400" dirty="0" smtClean="0">
                <a:solidFill>
                  <a:srgbClr val="FF7F0E"/>
                </a:solidFill>
              </a:rPr>
              <a:t>OPD-2</a:t>
            </a:r>
            <a:endParaRPr lang="en-US" sz="1400" dirty="0">
              <a:solidFill>
                <a:srgbClr val="FF7F0E"/>
              </a:solidFill>
            </a:endParaRPr>
          </a:p>
          <a:p>
            <a:pPr>
              <a:lnSpc>
                <a:spcPts val="2100"/>
              </a:lnSpc>
            </a:pPr>
            <a:r>
              <a:rPr lang="en-US" sz="1400" dirty="0">
                <a:solidFill>
                  <a:srgbClr val="FF7F0E"/>
                </a:solidFill>
              </a:rPr>
              <a:t>Refractive Index</a:t>
            </a:r>
          </a:p>
          <a:p>
            <a:pPr>
              <a:lnSpc>
                <a:spcPts val="2100"/>
              </a:lnSpc>
            </a:pPr>
            <a:r>
              <a:rPr lang="en-US" sz="1400" dirty="0" smtClean="0">
                <a:solidFill>
                  <a:srgbClr val="2CA02C"/>
                </a:solidFill>
              </a:rPr>
              <a:t>Absorption-1</a:t>
            </a:r>
            <a:endParaRPr lang="en-US" sz="1400" dirty="0">
              <a:solidFill>
                <a:srgbClr val="2CA02C"/>
              </a:solidFill>
            </a:endParaRPr>
          </a:p>
          <a:p>
            <a:pPr>
              <a:lnSpc>
                <a:spcPts val="2100"/>
              </a:lnSpc>
            </a:pPr>
            <a:r>
              <a:rPr lang="en-US" sz="1400" dirty="0" smtClean="0">
                <a:solidFill>
                  <a:srgbClr val="2CA02C"/>
                </a:solidFill>
              </a:rPr>
              <a:t>Absorption-2</a:t>
            </a:r>
            <a:endParaRPr lang="en-US" sz="1400" dirty="0">
              <a:solidFill>
                <a:srgbClr val="2CA02C"/>
              </a:solidFill>
            </a:endParaRPr>
          </a:p>
          <a:p>
            <a:pPr>
              <a:lnSpc>
                <a:spcPts val="2100"/>
              </a:lnSpc>
            </a:pPr>
            <a:r>
              <a:rPr lang="en-US" sz="1400" dirty="0">
                <a:solidFill>
                  <a:srgbClr val="2CA02C"/>
                </a:solidFill>
              </a:rPr>
              <a:t>Scattering-1</a:t>
            </a:r>
          </a:p>
          <a:p>
            <a:pPr>
              <a:lnSpc>
                <a:spcPts val="2100"/>
              </a:lnSpc>
            </a:pPr>
            <a:r>
              <a:rPr lang="en-US" sz="1400" dirty="0" smtClean="0">
                <a:solidFill>
                  <a:srgbClr val="2CA02C"/>
                </a:solidFill>
              </a:rPr>
              <a:t>Scattering-2</a:t>
            </a:r>
            <a:endParaRPr lang="en-US" sz="1400" dirty="0">
              <a:solidFill>
                <a:srgbClr val="2CA02C"/>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34438" y="2023076"/>
            <a:ext cx="325232" cy="4320952"/>
          </a:xfrm>
          <a:prstGeom prst="rect">
            <a:avLst/>
          </a:prstGeom>
        </p:spPr>
      </p:pic>
      <p:grpSp>
        <p:nvGrpSpPr>
          <p:cNvPr id="9" name="Group 8"/>
          <p:cNvGrpSpPr/>
          <p:nvPr/>
        </p:nvGrpSpPr>
        <p:grpSpPr>
          <a:xfrm>
            <a:off x="7595872" y="1959114"/>
            <a:ext cx="330540" cy="4432010"/>
            <a:chOff x="7659670" y="1959114"/>
            <a:chExt cx="330540" cy="4432010"/>
          </a:xfrm>
        </p:grpSpPr>
        <p:sp>
          <p:nvSpPr>
            <p:cNvPr id="8" name="TextBox 7"/>
            <p:cNvSpPr txBox="1"/>
            <p:nvPr/>
          </p:nvSpPr>
          <p:spPr>
            <a:xfrm>
              <a:off x="7659670" y="1959114"/>
              <a:ext cx="276038" cy="307777"/>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7659670" y="6083347"/>
              <a:ext cx="330540" cy="307777"/>
            </a:xfrm>
            <a:prstGeom prst="rect">
              <a:avLst/>
            </a:prstGeom>
            <a:noFill/>
          </p:spPr>
          <p:txBody>
            <a:bodyPr wrap="none" rtlCol="0">
              <a:spAutoFit/>
            </a:bodyPr>
            <a:lstStyle/>
            <a:p>
              <a:r>
                <a:rPr lang="en-US" sz="1400" dirty="0" smtClean="0"/>
                <a:t>-1</a:t>
              </a:r>
              <a:endParaRPr lang="en-US" sz="1400" dirty="0"/>
            </a:p>
          </p:txBody>
        </p:sp>
        <p:sp>
          <p:nvSpPr>
            <p:cNvPr id="19" name="TextBox 18"/>
            <p:cNvSpPr txBox="1"/>
            <p:nvPr/>
          </p:nvSpPr>
          <p:spPr>
            <a:xfrm>
              <a:off x="7659670" y="4045043"/>
              <a:ext cx="276038" cy="307777"/>
            </a:xfrm>
            <a:prstGeom prst="rect">
              <a:avLst/>
            </a:prstGeom>
            <a:noFill/>
          </p:spPr>
          <p:txBody>
            <a:bodyPr wrap="none" rtlCol="0">
              <a:spAutoFit/>
            </a:bodyPr>
            <a:lstStyle/>
            <a:p>
              <a:r>
                <a:rPr lang="en-US" sz="1400" dirty="0"/>
                <a:t>0</a:t>
              </a:r>
            </a:p>
          </p:txBody>
        </p:sp>
      </p:grpSp>
    </p:spTree>
    <p:extLst>
      <p:ext uri="{BB962C8B-B14F-4D97-AF65-F5344CB8AC3E}">
        <p14:creationId xmlns:p14="http://schemas.microsoft.com/office/powerpoint/2010/main" val="398548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33" t="31192" r="22386" b="37445"/>
          <a:stretch/>
        </p:blipFill>
        <p:spPr>
          <a:xfrm>
            <a:off x="247827" y="1986741"/>
            <a:ext cx="8646791" cy="3747487"/>
          </a:xfrm>
          <a:prstGeom prst="rect">
            <a:avLst/>
          </a:prstGeom>
        </p:spPr>
      </p:pic>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2539" y="158197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3284" y="134578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1311" y="135052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3790" y="136971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7000" y="135725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4930" y="260395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1742" y="1184793"/>
            <a:ext cx="238514" cy="2641542"/>
            <a:chOff x="3191742" y="1184793"/>
            <a:chExt cx="238514" cy="2641542"/>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1847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7332" y="126503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3525" y="135823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59241" y="214878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2171624" y="4303343"/>
            <a:ext cx="850797" cy="489878"/>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Feature Space</a:t>
            </a:r>
            <a:endParaRPr lang="en-US" sz="1600" dirty="0">
              <a:solidFill>
                <a:srgbClr val="FFFF00"/>
              </a:solidFill>
            </a:endParaRPr>
          </a:p>
        </p:txBody>
      </p:sp>
      <p:sp>
        <p:nvSpPr>
          <p:cNvPr id="224" name="TextBox 223"/>
          <p:cNvSpPr txBox="1"/>
          <p:nvPr/>
        </p:nvSpPr>
        <p:spPr>
          <a:xfrm>
            <a:off x="5014207" y="4306742"/>
            <a:ext cx="957968" cy="483081"/>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199480" y="4309755"/>
            <a:ext cx="1610149" cy="477054"/>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Logistic Regression Chain</a:t>
            </a:r>
            <a:endParaRPr lang="en-US" sz="1600" dirty="0">
              <a:solidFill>
                <a:srgbClr val="FFFF00"/>
              </a:solidFill>
            </a:endParaRPr>
          </a:p>
        </p:txBody>
      </p:sp>
      <p:sp>
        <p:nvSpPr>
          <p:cNvPr id="226" name="TextBox 225"/>
          <p:cNvSpPr txBox="1"/>
          <p:nvPr/>
        </p:nvSpPr>
        <p:spPr>
          <a:xfrm>
            <a:off x="1116249" y="4303343"/>
            <a:ext cx="850797" cy="477054"/>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3221" y="197916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69995" y="225941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599082" y="275866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2256" y="257717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4097" y="162835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49284" y="260395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4719" y="1238175"/>
            <a:ext cx="238514" cy="2638359"/>
            <a:chOff x="4471236" y="949461"/>
            <a:chExt cx="238514" cy="2638359"/>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4946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498591" y="224617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4587" y="198054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4279" y="298454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404553">
            <a:off x="5370278" y="1386154"/>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6946993" y="3998301"/>
            <a:ext cx="1876742" cy="2560036"/>
          </a:xfrm>
          <a:prstGeom prst="rect">
            <a:avLst/>
          </a:prstGeom>
        </p:spPr>
      </p:pic>
      <p:sp>
        <p:nvSpPr>
          <p:cNvPr id="30" name="TextBox 29"/>
          <p:cNvSpPr txBox="1"/>
          <p:nvPr/>
        </p:nvSpPr>
        <p:spPr>
          <a:xfrm>
            <a:off x="6825938" y="6558330"/>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30366" y="5455356"/>
            <a:ext cx="1175963" cy="338554"/>
          </a:xfrm>
          <a:prstGeom prst="rect">
            <a:avLst/>
          </a:prstGeom>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6952795" y="1933889"/>
            <a:ext cx="2245768" cy="2560036"/>
          </a:xfrm>
          <a:prstGeom prst="rect">
            <a:avLst/>
          </a:prstGeom>
        </p:spPr>
      </p:pic>
      <p:sp>
        <p:nvSpPr>
          <p:cNvPr id="29" name="TextBox 28"/>
          <p:cNvSpPr txBox="1"/>
          <p:nvPr/>
        </p:nvSpPr>
        <p:spPr>
          <a:xfrm>
            <a:off x="7024875" y="4484773"/>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17735" y="3390943"/>
            <a:ext cx="1175963" cy="338554"/>
          </a:xfrm>
          <a:prstGeom prst="rect">
            <a:avLst/>
          </a:prstGeom>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405375"/>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6950709" y="-135116"/>
            <a:ext cx="2248807" cy="2560035"/>
          </a:xfrm>
          <a:prstGeom prst="rect">
            <a:avLst/>
          </a:prstGeom>
        </p:spPr>
      </p:pic>
      <p:sp>
        <p:nvSpPr>
          <p:cNvPr id="38" name="Rectangle 37"/>
          <p:cNvSpPr/>
          <p:nvPr/>
        </p:nvSpPr>
        <p:spPr>
          <a:xfrm rot="16200000">
            <a:off x="5798710" y="1344998"/>
            <a:ext cx="2022541" cy="338554"/>
          </a:xfrm>
          <a:prstGeom prst="rect">
            <a:avLst/>
          </a:prstGeom>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30939" y="641943"/>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30939" y="2726960"/>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930939" y="4811978"/>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9961" t="5098" r="22893" b="929"/>
          <a:stretch/>
        </p:blipFill>
        <p:spPr>
          <a:xfrm>
            <a:off x="112807" y="640190"/>
            <a:ext cx="6146069" cy="6031367"/>
          </a:xfrm>
          <a:prstGeom prst="rect">
            <a:avLst/>
          </a:prstGeom>
        </p:spPr>
      </p:pic>
      <p:grpSp>
        <p:nvGrpSpPr>
          <p:cNvPr id="16" name="Group 15"/>
          <p:cNvGrpSpPr/>
          <p:nvPr/>
        </p:nvGrpSpPr>
        <p:grpSpPr>
          <a:xfrm>
            <a:off x="2324423" y="4469501"/>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6946993" y="3998301"/>
            <a:ext cx="1876742" cy="2560036"/>
          </a:xfrm>
          <a:prstGeom prst="rect">
            <a:avLst/>
          </a:prstGeom>
        </p:spPr>
      </p:pic>
      <p:sp>
        <p:nvSpPr>
          <p:cNvPr id="30" name="TextBox 29"/>
          <p:cNvSpPr txBox="1"/>
          <p:nvPr/>
        </p:nvSpPr>
        <p:spPr>
          <a:xfrm>
            <a:off x="6825938" y="6558330"/>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30366" y="5455356"/>
            <a:ext cx="1175963" cy="338554"/>
          </a:xfrm>
          <a:prstGeom prst="rect">
            <a:avLst/>
          </a:prstGeom>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6952795" y="1933889"/>
            <a:ext cx="2245768" cy="2560036"/>
          </a:xfrm>
          <a:prstGeom prst="rect">
            <a:avLst/>
          </a:prstGeom>
        </p:spPr>
      </p:pic>
      <p:sp>
        <p:nvSpPr>
          <p:cNvPr id="29" name="TextBox 28"/>
          <p:cNvSpPr txBox="1"/>
          <p:nvPr/>
        </p:nvSpPr>
        <p:spPr>
          <a:xfrm>
            <a:off x="7024875" y="4484773"/>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17735" y="3390943"/>
            <a:ext cx="1175963" cy="338554"/>
          </a:xfrm>
          <a:prstGeom prst="rect">
            <a:avLst/>
          </a:prstGeom>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405375"/>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6950709" y="-135116"/>
            <a:ext cx="2248807" cy="2560035"/>
          </a:xfrm>
          <a:prstGeom prst="rect">
            <a:avLst/>
          </a:prstGeom>
        </p:spPr>
      </p:pic>
      <p:sp>
        <p:nvSpPr>
          <p:cNvPr id="38" name="Rectangle 37"/>
          <p:cNvSpPr/>
          <p:nvPr/>
        </p:nvSpPr>
        <p:spPr>
          <a:xfrm rot="16200000">
            <a:off x="5798710" y="1344998"/>
            <a:ext cx="2022541" cy="338554"/>
          </a:xfrm>
          <a:prstGeom prst="rect">
            <a:avLst/>
          </a:prstGeom>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30939" y="641943"/>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30939" y="2726960"/>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930939" y="4811978"/>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726052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24472</TotalTime>
  <Words>2239</Words>
  <Application>Microsoft Office PowerPoint</Application>
  <PresentationFormat>On-screen Show (4:3)</PresentationFormat>
  <Paragraphs>214</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Gill Sans</vt:lpstr>
      <vt:lpstr>宋体</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370</cp:revision>
  <dcterms:created xsi:type="dcterms:W3CDTF">2014-09-09T01:17:02Z</dcterms:created>
  <dcterms:modified xsi:type="dcterms:W3CDTF">2015-06-24T05:21:32Z</dcterms:modified>
</cp:coreProperties>
</file>